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5" r:id="rId3"/>
    <p:sldId id="316" r:id="rId4"/>
    <p:sldId id="297" r:id="rId5"/>
    <p:sldId id="298" r:id="rId6"/>
    <p:sldId id="299" r:id="rId7"/>
    <p:sldId id="317" r:id="rId8"/>
    <p:sldId id="301" r:id="rId9"/>
    <p:sldId id="302" r:id="rId10"/>
    <p:sldId id="303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11" r:id="rId19"/>
    <p:sldId id="312" r:id="rId20"/>
    <p:sldId id="313" r:id="rId21"/>
    <p:sldId id="314" r:id="rId22"/>
    <p:sldId id="32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5" autoAdjust="0"/>
    <p:restoredTop sz="94493" autoAdjust="0"/>
  </p:normalViewPr>
  <p:slideViewPr>
    <p:cSldViewPr>
      <p:cViewPr varScale="1">
        <p:scale>
          <a:sx n="78" d="100"/>
          <a:sy n="78" d="100"/>
        </p:scale>
        <p:origin x="-1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148064" cy="2636912"/>
          </a:xfrm>
        </p:spPr>
        <p:txBody>
          <a:bodyPr>
            <a:noAutofit/>
          </a:bodyPr>
          <a:lstStyle/>
          <a:p>
            <a:r>
              <a:rPr lang="ru-RU" dirty="0" smtClean="0"/>
              <a:t>Тема №6</a:t>
            </a:r>
            <a:br>
              <a:rPr lang="ru-RU" dirty="0" smtClean="0"/>
            </a:br>
            <a:r>
              <a:rPr lang="ru-RU" dirty="0" smtClean="0"/>
              <a:t>Требования к профессиональному поведению ГМС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686800" cy="4293096"/>
          </a:xfrm>
        </p:spPr>
        <p:txBody>
          <a:bodyPr>
            <a:normAutofit fontScale="85000" lnSpcReduction="10000"/>
          </a:bodyPr>
          <a:lstStyle/>
          <a:p>
            <a:pPr marL="360363" lvl="0" indent="-360363">
              <a:lnSpc>
                <a:spcPct val="150000"/>
              </a:lnSpc>
              <a:buNone/>
            </a:pPr>
            <a:r>
              <a:rPr lang="ru-RU" dirty="0" smtClean="0"/>
              <a:t>		</a:t>
            </a:r>
            <a:r>
              <a:rPr lang="ru-RU" sz="3900" dirty="0" smtClean="0"/>
              <a:t>    </a:t>
            </a:r>
            <a:r>
              <a:rPr lang="ru-RU" sz="4000" dirty="0" smtClean="0"/>
              <a:t>План лекции:</a:t>
            </a:r>
          </a:p>
          <a:p>
            <a:pPr>
              <a:buNone/>
            </a:pPr>
            <a:r>
              <a:rPr lang="ru-RU" sz="4000" dirty="0" smtClean="0"/>
              <a:t>1. Понятие и система публичной службы.</a:t>
            </a:r>
          </a:p>
          <a:p>
            <a:pPr>
              <a:buNone/>
            </a:pPr>
            <a:r>
              <a:rPr lang="ru-RU" sz="4000" dirty="0" smtClean="0"/>
              <a:t>2. Требования к служебному поведению государственных служащих РФ.</a:t>
            </a:r>
          </a:p>
          <a:p>
            <a:pPr>
              <a:buNone/>
            </a:pPr>
            <a:r>
              <a:rPr lang="ru-RU" sz="4000" dirty="0" smtClean="0"/>
              <a:t>3. Особенности </a:t>
            </a:r>
            <a:r>
              <a:rPr lang="ru-RU" sz="4000" smtClean="0"/>
              <a:t>статуса публичных служащих</a:t>
            </a:r>
            <a:r>
              <a:rPr lang="ru-RU" sz="4000" dirty="0" smtClean="0"/>
              <a:t>.</a:t>
            </a:r>
          </a:p>
          <a:p>
            <a:pPr>
              <a:buNone/>
            </a:pPr>
            <a:r>
              <a:rPr lang="ru-RU" sz="4000" dirty="0" smtClean="0"/>
              <a:t>4. Типовой кодекс этики и служебного поведения служащих.</a:t>
            </a:r>
          </a:p>
        </p:txBody>
      </p:sp>
      <p:pic>
        <p:nvPicPr>
          <p:cNvPr id="4" name="Picture 2" descr="E:\ГМУП\Уголовное право\лекции и ПЗ\картинки по УП\2dee8f0eac7a230aedab2de4bcc7858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5773" y="0"/>
            <a:ext cx="4108227" cy="285293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172400" y="476672"/>
            <a:ext cx="576064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7) учитывать культурные и иные особенности различных этнических и социальных групп, а также конфессий;</a:t>
            </a:r>
          </a:p>
          <a:p>
            <a:r>
              <a:rPr lang="ru-RU" sz="3600" dirty="0" smtClean="0"/>
              <a:t>8) способствовать межнациональному и межконфессиональному согласию;</a:t>
            </a:r>
          </a:p>
          <a:p>
            <a:r>
              <a:rPr lang="ru-RU" sz="3600" dirty="0" smtClean="0"/>
              <a:t>9) не допускать конфликтных ситуаций, способных нанести ущерб его репутации или авторитету муниципального органа.</a:t>
            </a:r>
          </a:p>
          <a:p>
            <a:r>
              <a:rPr lang="ru-RU" sz="3600" dirty="0" smtClean="0"/>
              <a:t>Муниципальный служащий обязан представлять сведения о своих расходах, о расходах своих супругов и </a:t>
            </a:r>
            <a:r>
              <a:rPr lang="ru-RU" sz="3600" dirty="0" err="1" smtClean="0"/>
              <a:t>несоверш</a:t>
            </a:r>
            <a:r>
              <a:rPr lang="ru-RU" sz="3600" dirty="0" smtClean="0"/>
              <a:t>. детей.</a:t>
            </a:r>
          </a:p>
          <a:p>
            <a:endParaRPr lang="ru-RU" sz="3600" dirty="0" smtClean="0"/>
          </a:p>
          <a:p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Требования к поведению </a:t>
            </a:r>
            <a:r>
              <a:rPr lang="ru-RU" b="1" dirty="0" err="1" smtClean="0"/>
              <a:t>мунслужащих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1) замещать должность публичной службы в случае:</a:t>
            </a:r>
          </a:p>
          <a:p>
            <a:r>
              <a:rPr lang="ru-RU" sz="3600" dirty="0" smtClean="0"/>
              <a:t>а) назначения на должность иной службы;</a:t>
            </a:r>
          </a:p>
          <a:p>
            <a:r>
              <a:rPr lang="ru-RU" sz="3600" dirty="0" smtClean="0"/>
              <a:t>б) избрания или назначения на </a:t>
            </a:r>
            <a:r>
              <a:rPr lang="ru-RU" sz="3600" dirty="0" err="1" smtClean="0"/>
              <a:t>гос</a:t>
            </a:r>
            <a:r>
              <a:rPr lang="ru-RU" sz="3600" dirty="0" smtClean="0"/>
              <a:t>. или мун. </a:t>
            </a:r>
            <a:r>
              <a:rPr lang="ru-RU" sz="3600" i="1" dirty="0" smtClean="0"/>
              <a:t>должность</a:t>
            </a:r>
            <a:r>
              <a:rPr lang="ru-RU" sz="3600" dirty="0" smtClean="0"/>
              <a:t>;</a:t>
            </a:r>
          </a:p>
          <a:p>
            <a:r>
              <a:rPr lang="ru-RU" sz="3600" dirty="0" smtClean="0"/>
              <a:t>в) избрания на оплачиваемую должность в органе профсоюза;</a:t>
            </a:r>
          </a:p>
          <a:p>
            <a:r>
              <a:rPr lang="ru-RU" sz="3600" dirty="0" smtClean="0"/>
              <a:t>2) заниматься предпринимательской деятельностью, участвовать в управлении организацией (за исключением случаев, предусмотренных законами);</a:t>
            </a:r>
          </a:p>
          <a:p>
            <a:endParaRPr lang="ru-RU" sz="3600" dirty="0" smtClean="0"/>
          </a:p>
          <a:p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Запреты для публичных 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3) быть поверенным или представителем по делам третьих лиц в органах власти, </a:t>
            </a:r>
          </a:p>
          <a:p>
            <a:r>
              <a:rPr lang="ru-RU" sz="3600" dirty="0" smtClean="0"/>
              <a:t>в которых он замещает должность либо которые непосредственно подчинены или подконтрольны ему </a:t>
            </a:r>
          </a:p>
          <a:p>
            <a:r>
              <a:rPr lang="ru-RU" sz="3600" dirty="0" smtClean="0"/>
              <a:t>(если иное не предусмотрено законами);</a:t>
            </a:r>
          </a:p>
          <a:p>
            <a:r>
              <a:rPr lang="ru-RU" sz="3600" dirty="0" smtClean="0"/>
              <a:t>4) получать в связи с должностным положением или в связи с исполнением должностных обязанностей </a:t>
            </a:r>
          </a:p>
          <a:p>
            <a:r>
              <a:rPr lang="ru-RU" sz="3600" dirty="0" smtClean="0"/>
              <a:t>вознаграждения от физических и юридических лиц;</a:t>
            </a:r>
          </a:p>
          <a:p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Запреты для публичных 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5) выезжать в командировки за счет средств физических и юридических лиц </a:t>
            </a:r>
          </a:p>
          <a:p>
            <a:r>
              <a:rPr lang="ru-RU" sz="3600" dirty="0" smtClean="0"/>
              <a:t>(за исключением командировок, осуществляемых на взаимной основе);</a:t>
            </a:r>
          </a:p>
          <a:p>
            <a:r>
              <a:rPr lang="ru-RU" sz="3600" dirty="0" smtClean="0"/>
              <a:t>6) использовать в целях, не связанных с исполнением должностных обязанностей, </a:t>
            </a:r>
          </a:p>
          <a:p>
            <a:r>
              <a:rPr lang="ru-RU" sz="3600" dirty="0" smtClean="0"/>
              <a:t>средства материально-технического, финансового и иного обеспечения, </a:t>
            </a:r>
            <a:r>
              <a:rPr lang="ru-RU" sz="3600" dirty="0" err="1" smtClean="0"/>
              <a:t>гос</a:t>
            </a:r>
            <a:r>
              <a:rPr lang="ru-RU" sz="3600" dirty="0" smtClean="0"/>
              <a:t>. или мун. имущество;</a:t>
            </a:r>
          </a:p>
          <a:p>
            <a:r>
              <a:rPr lang="ru-RU" sz="3600" dirty="0" smtClean="0"/>
              <a:t>7) использовать преимущества положения для предвыборной агитации;</a:t>
            </a:r>
          </a:p>
          <a:p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Запреты для публичных 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8) разглашать или использовать в целях, не связанных со службой, сведения конфиденциального характера </a:t>
            </a:r>
          </a:p>
          <a:p>
            <a:r>
              <a:rPr lang="ru-RU" sz="3600" dirty="0" smtClean="0"/>
              <a:t>или служебную информацию, ставшие ему известными в связи с исполнением должностных обязанностей;</a:t>
            </a:r>
          </a:p>
          <a:p>
            <a:r>
              <a:rPr lang="ru-RU" sz="3600" dirty="0" smtClean="0"/>
              <a:t>9) допускать публичные высказывания, суждения и оценки, в том числе в СМИ, в отношении деятельности органа власти, </a:t>
            </a:r>
          </a:p>
          <a:p>
            <a:r>
              <a:rPr lang="ru-RU" sz="3600" dirty="0" smtClean="0"/>
              <a:t>если это не входит в его должностные обязанности;</a:t>
            </a:r>
          </a:p>
          <a:p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Запреты для публичных 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10) принимать без письменного разрешения руководителя награды, почетные и специальные звания (за исключением научных) </a:t>
            </a:r>
          </a:p>
          <a:p>
            <a:r>
              <a:rPr lang="ru-RU" sz="3600" dirty="0" smtClean="0"/>
              <a:t>иностранных государств, международных организаций, а также политических партий, других общественных и религиозных объединений;</a:t>
            </a:r>
          </a:p>
          <a:p>
            <a:r>
              <a:rPr lang="ru-RU" sz="3600" dirty="0" smtClean="0"/>
              <a:t>11) прекращать исполнение должностных обязанностей в целях урегулирования трудового спора;</a:t>
            </a:r>
          </a:p>
          <a:p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Запреты для публичных 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12) использовать свое должностное положение в интересах политических партий, религиозных и других общественных объединений;</a:t>
            </a:r>
          </a:p>
          <a:p>
            <a:r>
              <a:rPr lang="ru-RU" sz="3600" dirty="0" smtClean="0"/>
              <a:t>13) создавать в органах власти структуры политических партий, религиозных и других общественных объединений </a:t>
            </a:r>
          </a:p>
          <a:p>
            <a:r>
              <a:rPr lang="ru-RU" sz="3600" dirty="0" smtClean="0"/>
              <a:t>(за исключением профсоюзов, ветеранских и иных органов общественной самодеятельности);</a:t>
            </a:r>
          </a:p>
          <a:p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Запреты для публичных 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14) входить в состав органов иностранных неправительственных организаций;</a:t>
            </a:r>
          </a:p>
          <a:p>
            <a:r>
              <a:rPr lang="ru-RU" sz="3600" dirty="0" smtClean="0"/>
              <a:t>15) заниматься без письменного разрешения представителя нанимателя  (т.е. работодателя) оплачиваемой деятельностью, </a:t>
            </a:r>
          </a:p>
          <a:p>
            <a:r>
              <a:rPr lang="ru-RU" sz="3600" dirty="0" smtClean="0"/>
              <a:t>финансируемой за счет средств иностранных государств, международных и иностранных организаций, иностранных граждан и лиц без гражданства.</a:t>
            </a:r>
          </a:p>
          <a:p>
            <a:r>
              <a:rPr kumimoji="0" lang="ru-RU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Есть и ограничения для занятия должности.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Запреты для </a:t>
            </a:r>
            <a:r>
              <a:rPr lang="ru-RU" b="1" dirty="0" smtClean="0"/>
              <a:t>публичных 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ru-RU" sz="3600" b="1" dirty="0" smtClean="0"/>
              <a:t>этики и служебного поведения</a:t>
            </a:r>
            <a:r>
              <a:rPr lang="ru-RU" sz="3600" dirty="0" smtClean="0"/>
              <a:t> </a:t>
            </a:r>
            <a:r>
              <a:rPr lang="ru-RU" sz="3600" b="1" dirty="0" smtClean="0"/>
              <a:t>государственных служащих Российской Федерации и муниципальных служащих</a:t>
            </a:r>
          </a:p>
          <a:p>
            <a:r>
              <a:rPr lang="ru-RU" sz="3600" dirty="0" smtClean="0"/>
              <a:t>Принят Президиумом Совета при Президенте Российской Федерации по противодействию коррупции в 2010 г.</a:t>
            </a:r>
          </a:p>
          <a:p>
            <a:r>
              <a:rPr lang="ru-RU" sz="3600" dirty="0" smtClean="0"/>
              <a:t>Призван повысить эффективность выполнения должностных обязанностей.</a:t>
            </a:r>
            <a:endParaRPr lang="ru-RU" sz="3600" dirty="0" smtClean="0">
              <a:latin typeface="+mj-lt"/>
              <a:ea typeface="+mj-ea"/>
              <a:cs typeface="+mj-cs"/>
            </a:endParaRPr>
          </a:p>
          <a:p>
            <a:r>
              <a:rPr lang="ru-RU" sz="3600" dirty="0" smtClean="0"/>
              <a:t>Устанавливает основные принципы служебного поведения государственных (муниципальных) служащих.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Типовой кодекс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Служащий воздерживается от:</a:t>
            </a:r>
          </a:p>
          <a:p>
            <a:r>
              <a:rPr lang="ru-RU" sz="3600" dirty="0" smtClean="0"/>
              <a:t>а) любого вида высказываний и действий дискриминационного характера </a:t>
            </a:r>
          </a:p>
          <a:p>
            <a:r>
              <a:rPr lang="ru-RU" sz="3600" dirty="0" smtClean="0"/>
              <a:t>по признакам пола, возраста, расы, национальности, языка, гражданства, </a:t>
            </a:r>
          </a:p>
          <a:p>
            <a:r>
              <a:rPr lang="ru-RU" sz="3600" dirty="0" smtClean="0"/>
              <a:t>социального, имущественного или семейного положения, политических или религиозных предпочтений;</a:t>
            </a:r>
          </a:p>
          <a:p>
            <a:r>
              <a:rPr lang="ru-RU" sz="3600" dirty="0" smtClean="0"/>
              <a:t>б) грубости, проявлений пренебрежительного тона, заносчивости, предвзятых замечаний;</a:t>
            </a:r>
          </a:p>
          <a:p>
            <a:endParaRPr lang="ru-RU" sz="3600" dirty="0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Этические требования Кодекса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892480" cy="62373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1) служба на государственных и муниципальных должностях; </a:t>
            </a:r>
          </a:p>
          <a:p>
            <a:r>
              <a:rPr lang="ru-RU" sz="3600" dirty="0" smtClean="0"/>
              <a:t>2) </a:t>
            </a:r>
            <a:r>
              <a:rPr lang="ru-RU" sz="3600" u="sng" dirty="0" smtClean="0"/>
              <a:t>государственная и муниципальная служба</a:t>
            </a:r>
            <a:r>
              <a:rPr lang="ru-RU" sz="3600" dirty="0" smtClean="0"/>
              <a:t>;</a:t>
            </a:r>
          </a:p>
          <a:p>
            <a:r>
              <a:rPr lang="ru-RU" sz="3600" dirty="0" smtClean="0"/>
              <a:t>3) служба в государственных и муниципальных учреждениях.</a:t>
            </a:r>
          </a:p>
          <a:p>
            <a:r>
              <a:rPr lang="ru-RU" sz="3600" dirty="0" smtClean="0"/>
              <a:t>	</a:t>
            </a:r>
            <a:r>
              <a:rPr lang="ru-RU" sz="3600" u="sng" dirty="0" smtClean="0"/>
              <a:t>ГМС</a:t>
            </a:r>
            <a:r>
              <a:rPr lang="ru-RU" sz="3600" dirty="0" smtClean="0"/>
              <a:t> регулируют федеральные законы: </a:t>
            </a:r>
          </a:p>
          <a:p>
            <a:pPr marL="742950" indent="-742950">
              <a:buAutoNum type="arabicParenR"/>
            </a:pPr>
            <a:r>
              <a:rPr lang="ru-RU" sz="3600" dirty="0" smtClean="0"/>
              <a:t>2004 г. №79-ФЗ «О государственной гражданской службе РФ» и </a:t>
            </a:r>
          </a:p>
          <a:p>
            <a:pPr marL="742950" indent="-742950">
              <a:buAutoNum type="arabicParenR"/>
            </a:pPr>
            <a:r>
              <a:rPr lang="ru-RU" sz="3600" dirty="0" smtClean="0"/>
              <a:t>2007 г. № 25-ФЗ «О муниципальной службе в РФ».</a:t>
            </a:r>
          </a:p>
          <a:p>
            <a:endParaRPr lang="ru-RU" sz="3600" dirty="0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b="1" dirty="0" smtClean="0"/>
              <a:t>Публичная служба: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Служащий воздерживается от:</a:t>
            </a:r>
          </a:p>
          <a:p>
            <a:r>
              <a:rPr lang="ru-RU" sz="3600" dirty="0" smtClean="0"/>
              <a:t>в) угроз, оскорбительных выражений или реплик, действий, препятствующих нормальному общению </a:t>
            </a:r>
          </a:p>
          <a:p>
            <a:r>
              <a:rPr lang="ru-RU" sz="3600" dirty="0" smtClean="0"/>
              <a:t>или провоцирующих противоправное поведение;</a:t>
            </a:r>
          </a:p>
          <a:p>
            <a:r>
              <a:rPr lang="ru-RU" sz="3600" dirty="0" smtClean="0"/>
              <a:t>г) курения во время служебных совещаний, бесед, иного служебного общения с гражданами.</a:t>
            </a:r>
          </a:p>
          <a:p>
            <a:r>
              <a:rPr lang="ru-RU" sz="3600" dirty="0" smtClean="0"/>
              <a:t>Служащие призваны способствовать </a:t>
            </a:r>
            <a:r>
              <a:rPr lang="ru-RU" sz="3600" smtClean="0"/>
              <a:t>установлению деловых взаимоотношений.</a:t>
            </a:r>
            <a:endParaRPr lang="ru-RU" sz="3600" dirty="0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Этические требования Кодекса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Служащие должны быть вежливыми, доброжелательными, корректными, </a:t>
            </a:r>
          </a:p>
          <a:p>
            <a:r>
              <a:rPr lang="ru-RU" sz="3600" dirty="0" smtClean="0"/>
              <a:t>внимательными и проявлять терпимость в общении с гражданами и коллегами.</a:t>
            </a:r>
          </a:p>
          <a:p>
            <a:r>
              <a:rPr lang="ru-RU" sz="3600" dirty="0" smtClean="0"/>
              <a:t>Внешний вид служащего при исполнении им должностных обязанностей должен </a:t>
            </a:r>
          </a:p>
          <a:p>
            <a:r>
              <a:rPr lang="ru-RU" sz="3600" dirty="0" smtClean="0"/>
              <a:t>способствовать уважительному отношению граждан к органам власти, соответствовать </a:t>
            </a:r>
          </a:p>
          <a:p>
            <a:r>
              <a:rPr lang="ru-RU" sz="3600" dirty="0" smtClean="0"/>
              <a:t>общепринятому деловому стилю, который отличают официальность, сдержанность, традиционность и аккуратность.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Этические требования Кодекса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20688"/>
            <a:ext cx="8892480" cy="6237312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Сколько существует типов публичной службы?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Какими законами урегулирована публичная служба?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Что такое правовой статус служащего?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Каким НПА установлены требования к поведению госслужащих?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Сколько закон устанавливает требований и запретов </a:t>
            </a:r>
            <a:r>
              <a:rPr lang="ru-RU" sz="3600" smtClean="0"/>
              <a:t>для служащего</a:t>
            </a:r>
            <a:r>
              <a:rPr lang="ru-RU" sz="3600" dirty="0" smtClean="0"/>
              <a:t>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Когда был принят Типовой кодекс этики?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836712"/>
            <a:ext cx="8640960" cy="33123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– это профессиональная служебная деятельность граждан по обеспечению исполнения полномочий </a:t>
            </a:r>
          </a:p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	как государственных органов, </a:t>
            </a:r>
          </a:p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	так и лиц, замещающих государственные должности.</a:t>
            </a:r>
          </a:p>
          <a:p>
            <a:r>
              <a:rPr lang="ru-RU" sz="3600" dirty="0" smtClean="0"/>
              <a:t>	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Государственная служба</a:t>
            </a:r>
            <a:endParaRPr lang="ru-RU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4149080"/>
            <a:ext cx="91440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Классификация видов госслужбы: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3528" y="4869160"/>
            <a:ext cx="8640960" cy="180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spcBef>
                <a:spcPts val="0"/>
              </a:spcBef>
              <a:buAutoNum type="arabicParenR"/>
            </a:pPr>
            <a:r>
              <a:rPr lang="ru-RU" sz="3600" dirty="0" smtClean="0"/>
              <a:t>федеральная и субъектов РФ;</a:t>
            </a:r>
          </a:p>
          <a:p>
            <a:pPr marL="514350" lvl="0" indent="-514350">
              <a:spcBef>
                <a:spcPts val="0"/>
              </a:spcBef>
              <a:buFont typeface="Arial" pitchFamily="34" charset="0"/>
              <a:buAutoNum type="arabicParenR"/>
            </a:pPr>
            <a:r>
              <a:rPr lang="ru-RU" sz="3600" spc="-110" dirty="0" smtClean="0"/>
              <a:t>гражданская, военная и иная (правоохранительная) – и т.д.</a:t>
            </a:r>
            <a:r>
              <a:rPr lang="ru-RU" sz="3600" dirty="0" smtClean="0"/>
              <a:t>	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836712"/>
            <a:ext cx="864096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– это профессиональная деятельность граждан, которая осуществляется на постоянной основе на должностях муниципальной службы, замещаемых путем заключения трудового договора (контракта).</a:t>
            </a:r>
          </a:p>
          <a:p>
            <a:r>
              <a:rPr lang="ru-RU" sz="3600" dirty="0" smtClean="0"/>
              <a:t>	</a:t>
            </a:r>
            <a:r>
              <a:rPr lang="ru-RU" sz="3600" u="sng" dirty="0" smtClean="0"/>
              <a:t>Правовой статус</a:t>
            </a:r>
            <a:r>
              <a:rPr lang="ru-RU" sz="3600" dirty="0" smtClean="0"/>
              <a:t> служащих включает предусмотренные для них </a:t>
            </a:r>
            <a:r>
              <a:rPr lang="ru-RU" sz="3600" u="sng" dirty="0" smtClean="0"/>
              <a:t>права, обязанности, требования, гарантии, ограничения, запреты и ответственность</a:t>
            </a:r>
            <a:r>
              <a:rPr lang="ru-RU" sz="3600" dirty="0" smtClean="0"/>
              <a:t>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Муниципальная служба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836712"/>
            <a:ext cx="864096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определены в Указе Президента РФ 2002 г. № 885 «Об утверждении общих принципов служебного поведения государственных служащих».</a:t>
            </a:r>
          </a:p>
          <a:p>
            <a:endParaRPr lang="ru-RU" sz="1000" dirty="0" smtClean="0"/>
          </a:p>
          <a:p>
            <a:r>
              <a:rPr lang="ru-RU" sz="3600" dirty="0" smtClean="0"/>
              <a:t>	Государственные служащие призваны:</a:t>
            </a:r>
          </a:p>
          <a:p>
            <a:r>
              <a:rPr lang="ru-RU" sz="3600" dirty="0" smtClean="0"/>
              <a:t>- исполнять должностные обязанности добросовестно и на высоком уровне;</a:t>
            </a:r>
          </a:p>
          <a:p>
            <a:r>
              <a:rPr lang="ru-RU" sz="3600" dirty="0" smtClean="0"/>
              <a:t>- соблюдать и защищать права и свободы человека как основной смысл деятельности органов власти;	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Требования к поведению госслужащих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64096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</a:pPr>
            <a:r>
              <a:rPr lang="ru-RU" sz="3600" dirty="0" smtClean="0"/>
              <a:t>- воздерживаться от предпочтения каким-либо группам или организациям, в т.ч. по личным (имущественным, родственным, политическим и т.п.) мотивам;</a:t>
            </a:r>
          </a:p>
          <a:p>
            <a:pPr>
              <a:lnSpc>
                <a:spcPct val="120000"/>
              </a:lnSpc>
            </a:pPr>
            <a:r>
              <a:rPr lang="ru-RU" sz="3600" dirty="0" smtClean="0"/>
              <a:t>- принимать меры по предупреждению коррупции;</a:t>
            </a:r>
          </a:p>
          <a:p>
            <a:pPr>
              <a:lnSpc>
                <a:spcPct val="120000"/>
              </a:lnSpc>
            </a:pPr>
            <a:r>
              <a:rPr lang="ru-RU" sz="3600" dirty="0" smtClean="0"/>
              <a:t>- урегулировать конфликты интересов;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3600" dirty="0" smtClean="0"/>
              <a:t>способствовать межнациональному и межконфессиональному согласию;	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Требования к поведению госслужащих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64096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ru-RU" sz="3600" dirty="0" smtClean="0"/>
              <a:t> соблюдать нормы профессиональной этики,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3600" dirty="0" smtClean="0"/>
              <a:t> проявлять к гражданам корректность и внимание;</a:t>
            </a:r>
          </a:p>
          <a:p>
            <a:pPr>
              <a:lnSpc>
                <a:spcPct val="120000"/>
              </a:lnSpc>
            </a:pPr>
            <a:r>
              <a:rPr lang="ru-RU" sz="3600" dirty="0" smtClean="0"/>
              <a:t>- оберегать авторитет и репутацию государственных органов;</a:t>
            </a:r>
          </a:p>
          <a:p>
            <a:pPr>
              <a:lnSpc>
                <a:spcPct val="120000"/>
              </a:lnSpc>
            </a:pPr>
            <a:r>
              <a:rPr lang="ru-RU" sz="3600" dirty="0" smtClean="0"/>
              <a:t>- уважительно относиться к работе средств массовой информации;</a:t>
            </a:r>
          </a:p>
          <a:p>
            <a:pPr>
              <a:lnSpc>
                <a:spcPct val="120000"/>
              </a:lnSpc>
            </a:pPr>
            <a:r>
              <a:rPr lang="ru-RU" sz="3600" dirty="0" smtClean="0"/>
              <a:t>- и др.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Требования к поведению госслужащих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64096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1) исполнять должностные обязанности добросовестно, на высоком профессиональном уровне;</a:t>
            </a:r>
          </a:p>
          <a:p>
            <a:r>
              <a:rPr lang="ru-RU" sz="3600" dirty="0" smtClean="0"/>
              <a:t>2) обеспечивать равное, беспристрастное отношение ко всем физическим и юридическим лицам и организациям, не оказывать кому-либо предпочтение;</a:t>
            </a:r>
          </a:p>
          <a:p>
            <a:r>
              <a:rPr lang="ru-RU" sz="3600" dirty="0" smtClean="0"/>
              <a:t>3) не совершать действия, связанные с влиянием каких-либо личных, имущественных (финансовых) и иных интересов;</a:t>
            </a:r>
          </a:p>
          <a:p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Требования к поведению </a:t>
            </a:r>
            <a:r>
              <a:rPr lang="ru-RU" b="1" dirty="0" err="1" smtClean="0"/>
              <a:t>мунслужащих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92696"/>
            <a:ext cx="8640960" cy="61653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4) соблюдать нейтральность, исключающую возможность влияния на свою профессиональную служебную деятельность </a:t>
            </a:r>
          </a:p>
          <a:p>
            <a:r>
              <a:rPr lang="ru-RU" sz="3600" dirty="0" smtClean="0"/>
              <a:t>решений политических партий, других общественных и религиозных объединений и иных организаций;</a:t>
            </a:r>
          </a:p>
          <a:p>
            <a:r>
              <a:rPr lang="ru-RU" sz="3600" dirty="0" smtClean="0"/>
              <a:t>5) проявлять корректность в обращении с гражданами;</a:t>
            </a:r>
          </a:p>
          <a:p>
            <a:r>
              <a:rPr lang="ru-RU" sz="3600" dirty="0" smtClean="0"/>
              <a:t>6) проявлять уважение к нравственным обычаям и традициям народов России;</a:t>
            </a:r>
          </a:p>
          <a:p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Требования к поведению </a:t>
            </a:r>
            <a:r>
              <a:rPr lang="ru-RU" b="1" dirty="0" err="1" smtClean="0"/>
              <a:t>мунслужащих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1024</Words>
  <Application>Microsoft Office PowerPoint</Application>
  <PresentationFormat>Экран (4:3)</PresentationFormat>
  <Paragraphs>121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Тема №6 Требования к профессиональному поведению ГМС</vt:lpstr>
      <vt:lpstr>Публичная служба:</vt:lpstr>
      <vt:lpstr>Государственная служба</vt:lpstr>
      <vt:lpstr>Муниципальная служба</vt:lpstr>
      <vt:lpstr>Требования к поведению госслужащих</vt:lpstr>
      <vt:lpstr>Требования к поведению госслужащих</vt:lpstr>
      <vt:lpstr>Требования к поведению госслужащих</vt:lpstr>
      <vt:lpstr>Требования к поведению мунслужащих</vt:lpstr>
      <vt:lpstr>Требования к поведению мунслужащих</vt:lpstr>
      <vt:lpstr>Требования к поведению мунслужащих</vt:lpstr>
      <vt:lpstr>Запреты для публичных служащих</vt:lpstr>
      <vt:lpstr>Запреты для публичных служащих</vt:lpstr>
      <vt:lpstr>Запреты для публичных служащих</vt:lpstr>
      <vt:lpstr>Запреты для публичных служащих</vt:lpstr>
      <vt:lpstr>Запреты для публичных служащих</vt:lpstr>
      <vt:lpstr>Запреты для публичных служащих</vt:lpstr>
      <vt:lpstr>Запреты для публичных служащих</vt:lpstr>
      <vt:lpstr>Типовой кодекс</vt:lpstr>
      <vt:lpstr>Этические требования Кодекса</vt:lpstr>
      <vt:lpstr>Этические требования Кодекса</vt:lpstr>
      <vt:lpstr>Этические требования Кодекса</vt:lpstr>
      <vt:lpstr>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Уголовное право</dc:title>
  <dc:creator>Владимир</dc:creator>
  <cp:lastModifiedBy>Владимир</cp:lastModifiedBy>
  <cp:revision>216</cp:revision>
  <dcterms:created xsi:type="dcterms:W3CDTF">2017-08-28T20:09:57Z</dcterms:created>
  <dcterms:modified xsi:type="dcterms:W3CDTF">2020-11-08T16:28:03Z</dcterms:modified>
</cp:coreProperties>
</file>